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6" r:id="rId2"/>
    <p:sldId id="257" r:id="rId3"/>
    <p:sldId id="259" r:id="rId4"/>
    <p:sldId id="258"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PT Utah Condensed" panose="020B0604020202020204"/>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B2CE"/>
    <a:srgbClr val="2C3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8555" autoAdjust="0"/>
  </p:normalViewPr>
  <p:slideViewPr>
    <p:cSldViewPr>
      <p:cViewPr>
        <p:scale>
          <a:sx n="110" d="100"/>
          <a:sy n="110" d="100"/>
        </p:scale>
        <p:origin x="444" y="336"/>
      </p:cViewPr>
      <p:guideLst>
        <p:guide orient="horz" pos="1620"/>
        <p:guide pos="2880"/>
      </p:guideLst>
    </p:cSldViewPr>
  </p:slideViewPr>
  <p:outlineViewPr>
    <p:cViewPr>
      <p:scale>
        <a:sx n="33" d="100"/>
        <a:sy n="33" d="100"/>
      </p:scale>
      <p:origin x="0" y="38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0F021B-11E9-40E4-83ED-3EB9CB981819}" type="datetimeFigureOut">
              <a:rPr lang="en-US" smtClean="0"/>
              <a:t>9/24/2019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C7E786-5987-46DB-80C9-48C41AE240BA}" type="slidenum">
              <a:rPr lang="en-US" smtClean="0"/>
              <a:t>‹#›</a:t>
            </a:fld>
            <a:endParaRPr lang="en-US"/>
          </a:p>
        </p:txBody>
      </p:sp>
    </p:spTree>
    <p:extLst>
      <p:ext uri="{BB962C8B-B14F-4D97-AF65-F5344CB8AC3E}">
        <p14:creationId xmlns:p14="http://schemas.microsoft.com/office/powerpoint/2010/main" val="326692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bg1"/>
                </a:solidFill>
                <a:effectLst/>
                <a:latin typeface="PT Utah Condensed" pitchFamily="34" charset="0"/>
              </a:rPr>
              <a:t>Have a physical or mental impairment that substantially impedes his or her ability to secure employment</a:t>
            </a:r>
          </a:p>
          <a:p>
            <a:r>
              <a:rPr lang="en-US" sz="1200" kern="1200" dirty="0">
                <a:solidFill>
                  <a:schemeClr val="bg1"/>
                </a:solidFill>
                <a:effectLst/>
                <a:latin typeface="PT Utah Condensed" pitchFamily="34" charset="0"/>
              </a:rPr>
              <a:t>Require vocational rehabilitation services to prepare for, secure, retain, or regain employment consistent with the applicant’s unique strengths, resources, priorities, concerns, abilities, capabilities, interests, and informed choice</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4</a:t>
            </a:fld>
            <a:endParaRPr lang="en-US"/>
          </a:p>
        </p:txBody>
      </p:sp>
    </p:spTree>
    <p:extLst>
      <p:ext uri="{BB962C8B-B14F-4D97-AF65-F5344CB8AC3E}">
        <p14:creationId xmlns:p14="http://schemas.microsoft.com/office/powerpoint/2010/main" val="195984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bg1"/>
                </a:solidFill>
                <a:effectLst/>
                <a:latin typeface="PT Utah Condensed" pitchFamily="34" charset="0"/>
              </a:rPr>
              <a:t>Be Employed: </a:t>
            </a:r>
            <a:r>
              <a:rPr lang="en-US" sz="1200" kern="1200" dirty="0">
                <a:solidFill>
                  <a:schemeClr val="bg1"/>
                </a:solidFill>
                <a:effectLst/>
                <a:latin typeface="PT Utah Condensed" pitchFamily="34" charset="0"/>
              </a:rPr>
              <a:t>with training and support, an individual with a disability can access new opportunities..</a:t>
            </a:r>
          </a:p>
          <a:p>
            <a:pPr algn="l" rtl="0" eaLnBrk="1" latinLnBrk="0" hangingPunct="1"/>
            <a:r>
              <a:rPr lang="en-US" sz="1200" b="1" u="sng" kern="1200" dirty="0">
                <a:solidFill>
                  <a:schemeClr val="bg1"/>
                </a:solidFill>
                <a:effectLst/>
                <a:latin typeface="PT Utah Condensed" pitchFamily="34" charset="0"/>
              </a:rPr>
              <a:t>Be Independent</a:t>
            </a:r>
            <a:r>
              <a:rPr lang="en-US" sz="1200" kern="1200" dirty="0">
                <a:solidFill>
                  <a:schemeClr val="bg1"/>
                </a:solidFill>
                <a:effectLst/>
                <a:latin typeface="PT Utah Condensed" pitchFamily="34" charset="0"/>
              </a:rPr>
              <a:t>: with a dedicated sense of personal commitment, anyone with a disability can attain a level of independence that not only increases their self worth but also minimizes the strain on taxpayer funded financial support.</a:t>
            </a:r>
            <a:endParaRPr lang="en-US" sz="1200" dirty="0">
              <a:solidFill>
                <a:schemeClr val="bg1"/>
              </a:solidFill>
              <a:effectLst/>
              <a:latin typeface="PT Utah Condensed" pitchFamily="34" charset="0"/>
            </a:endParaRPr>
          </a:p>
          <a:p>
            <a:pPr algn="l" rtl="0" eaLnBrk="1" latinLnBrk="0" hangingPunct="1"/>
            <a:r>
              <a:rPr lang="en-US" sz="1200" b="1" u="sng" kern="1200" dirty="0">
                <a:solidFill>
                  <a:schemeClr val="bg1"/>
                </a:solidFill>
                <a:effectLst/>
                <a:latin typeface="PT Utah Condensed" pitchFamily="34" charset="0"/>
              </a:rPr>
              <a:t>Be Equal</a:t>
            </a:r>
            <a:r>
              <a:rPr lang="en-US" sz="1200" kern="1200" dirty="0">
                <a:solidFill>
                  <a:schemeClr val="bg1"/>
                </a:solidFill>
                <a:effectLst/>
                <a:latin typeface="PT Utah Condensed" pitchFamily="34" charset="0"/>
              </a:rPr>
              <a:t>: a disability is not a limitation. All people with disabilities have the right to work, perform and contribute to society. </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6</a:t>
            </a:fld>
            <a:endParaRPr lang="en-US"/>
          </a:p>
        </p:txBody>
      </p:sp>
    </p:spTree>
    <p:extLst>
      <p:ext uri="{BB962C8B-B14F-4D97-AF65-F5344CB8AC3E}">
        <p14:creationId xmlns:p14="http://schemas.microsoft.com/office/powerpoint/2010/main" val="177576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bg1"/>
                </a:solidFill>
                <a:effectLst/>
                <a:latin typeface="PT Utah Condensed" pitchFamily="34" charset="0"/>
              </a:rPr>
              <a:t>We tailor our services to each person individually to ensure a greater chance for success. A vocational rehabilitation team works closely with each job seeker to establish the best combination of services and resources necessary to prepare for, find, and retain employment.</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7</a:t>
            </a:fld>
            <a:endParaRPr lang="en-US"/>
          </a:p>
        </p:txBody>
      </p:sp>
    </p:spTree>
    <p:extLst>
      <p:ext uri="{BB962C8B-B14F-4D97-AF65-F5344CB8AC3E}">
        <p14:creationId xmlns:p14="http://schemas.microsoft.com/office/powerpoint/2010/main" val="125229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Benefits Planning</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Career assessment and counseling</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Job search and interview skills</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Independent living skills</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Career education and training</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Assistive technology</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8</a:t>
            </a:fld>
            <a:endParaRPr lang="en-US"/>
          </a:p>
        </p:txBody>
      </p:sp>
    </p:spTree>
    <p:extLst>
      <p:ext uri="{BB962C8B-B14F-4D97-AF65-F5344CB8AC3E}">
        <p14:creationId xmlns:p14="http://schemas.microsoft.com/office/powerpoint/2010/main" val="92661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Businesses can benefit from programs that encourage the recruitment and hiring of people with disabilities.</a:t>
            </a:r>
            <a:br>
              <a:rPr lang="en-US" sz="1200" dirty="0">
                <a:solidFill>
                  <a:schemeClr val="bg1"/>
                </a:solidFill>
              </a:rPr>
            </a:br>
            <a:br>
              <a:rPr lang="en-US" sz="1200" dirty="0">
                <a:solidFill>
                  <a:schemeClr val="bg1"/>
                </a:solidFill>
              </a:rPr>
            </a:br>
            <a:r>
              <a:rPr lang="en-US" sz="1200" dirty="0">
                <a:solidFill>
                  <a:schemeClr val="bg1"/>
                </a:solidFill>
              </a:rPr>
              <a:t>Hiring an individual with a disability is an opportunity. Employees with disabilities bring unique experiences and understanding that can transform workplaces, products, and services.</a:t>
            </a:r>
            <a:br>
              <a:rPr lang="en-US" sz="1200" dirty="0">
                <a:solidFill>
                  <a:schemeClr val="bg1"/>
                </a:solidFill>
              </a:rPr>
            </a:br>
            <a:br>
              <a:rPr lang="en-US" sz="1200" dirty="0">
                <a:solidFill>
                  <a:schemeClr val="bg1"/>
                </a:solidFill>
              </a:rPr>
            </a:br>
            <a:r>
              <a:rPr lang="en-US" sz="1200" dirty="0">
                <a:solidFill>
                  <a:schemeClr val="bg1"/>
                </a:solidFill>
              </a:rPr>
              <a:t>Several incentives are available, including tax incentives in the form of the Work Opportunity Tax Credit (WOTC) and On the Job Training (OJT) </a:t>
            </a:r>
            <a:br>
              <a:rPr lang="en-US" sz="1200" dirty="0">
                <a:solidFill>
                  <a:schemeClr val="bg1"/>
                </a:solidFill>
              </a:rPr>
            </a:br>
            <a:br>
              <a:rPr lang="en-US" sz="1200" dirty="0">
                <a:solidFill>
                  <a:schemeClr val="bg1"/>
                </a:solidFill>
              </a:rPr>
            </a:br>
            <a:r>
              <a:rPr lang="en-US" sz="1200" dirty="0">
                <a:solidFill>
                  <a:schemeClr val="bg1"/>
                </a:solidFill>
              </a:rPr>
              <a:t>Incentives can help cover the cost of accommodations for employees with disabilities.</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9</a:t>
            </a:fld>
            <a:endParaRPr lang="en-US"/>
          </a:p>
        </p:txBody>
      </p:sp>
    </p:spTree>
    <p:extLst>
      <p:ext uri="{BB962C8B-B14F-4D97-AF65-F5344CB8AC3E}">
        <p14:creationId xmlns:p14="http://schemas.microsoft.com/office/powerpoint/2010/main" val="3005757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latinLnBrk="0" hangingPunct="1"/>
            <a:r>
              <a:rPr lang="en-US" sz="1200" kern="1200" dirty="0">
                <a:solidFill>
                  <a:schemeClr val="bg1"/>
                </a:solidFill>
                <a:effectLst/>
              </a:rPr>
              <a:t>By hiring people with disabilities, employers are the key to DOR’s mission.</a:t>
            </a:r>
            <a:br>
              <a:rPr lang="en-US" sz="1200" kern="1200" dirty="0">
                <a:solidFill>
                  <a:schemeClr val="bg1"/>
                </a:solidFill>
                <a:effectLst/>
              </a:rPr>
            </a:br>
            <a:endParaRPr lang="en-US" sz="1200" dirty="0">
              <a:solidFill>
                <a:schemeClr val="bg1"/>
              </a:solidFill>
              <a:effectLst/>
            </a:endParaRPr>
          </a:p>
          <a:p>
            <a:pPr algn="l" rtl="0" eaLnBrk="1" latinLnBrk="0" hangingPunct="1"/>
            <a:r>
              <a:rPr lang="en-US" sz="1200" kern="1200" dirty="0">
                <a:solidFill>
                  <a:schemeClr val="bg1"/>
                </a:solidFill>
                <a:effectLst/>
              </a:rPr>
              <a:t>DOR provides education and information to businesses, and can help with integration when needed.</a:t>
            </a:r>
            <a:br>
              <a:rPr lang="en-US" sz="1200" kern="1200" dirty="0">
                <a:solidFill>
                  <a:schemeClr val="bg1"/>
                </a:solidFill>
                <a:effectLst/>
              </a:rPr>
            </a:br>
            <a:endParaRPr lang="en-US" sz="1200" dirty="0">
              <a:solidFill>
                <a:schemeClr val="bg1"/>
              </a:solidFill>
              <a:effectLst/>
            </a:endParaRPr>
          </a:p>
          <a:p>
            <a:pPr algn="l" rtl="0" eaLnBrk="1" latinLnBrk="0" hangingPunct="1"/>
            <a:r>
              <a:rPr lang="en-US" sz="1200" kern="1200" dirty="0">
                <a:solidFill>
                  <a:schemeClr val="bg1"/>
                </a:solidFill>
                <a:effectLst/>
              </a:rPr>
              <a:t>We believe in the talent and potential of individuals with disabilities.</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10</a:t>
            </a:fld>
            <a:endParaRPr lang="en-US"/>
          </a:p>
        </p:txBody>
      </p:sp>
    </p:spTree>
    <p:extLst>
      <p:ext uri="{BB962C8B-B14F-4D97-AF65-F5344CB8AC3E}">
        <p14:creationId xmlns:p14="http://schemas.microsoft.com/office/powerpoint/2010/main" val="30897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16292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46750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277410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33165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41338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93097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211388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65431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17512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90144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5B698-5B12-4939-BAB4-4E88DFB581E6}"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018522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B55B698-5B12-4939-BAB4-4E88DFB581E6}" type="datetimeFigureOut">
              <a:rPr lang="en-US" smtClean="0"/>
              <a:t>9/24/2019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FA68F80-C88E-4CE7-842A-1D0A18E8E83B}" type="slidenum">
              <a:rPr lang="en-US" smtClean="0"/>
              <a:t>‹#›</a:t>
            </a:fld>
            <a:endParaRPr lang="en-US" dirty="0"/>
          </a:p>
        </p:txBody>
      </p:sp>
    </p:spTree>
    <p:extLst>
      <p:ext uri="{BB962C8B-B14F-4D97-AF65-F5344CB8AC3E}">
        <p14:creationId xmlns:p14="http://schemas.microsoft.com/office/powerpoint/2010/main" val="1011710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14350"/>
            <a:ext cx="8686800" cy="762000"/>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solidFill>
                  <a:schemeClr val="bg1"/>
                </a:solidFill>
                <a:latin typeface="PT Utah Condensed" pitchFamily="34" charset="0"/>
              </a:rPr>
              <a:t>Employment, Independence, and Equality</a:t>
            </a:r>
            <a:br>
              <a:rPr lang="en-US" dirty="0"/>
            </a:br>
            <a:r>
              <a:rPr lang="en-US" sz="4000" kern="1200" dirty="0">
                <a:solidFill>
                  <a:srgbClr val="89B2CE"/>
                </a:solidFill>
                <a:effectLst/>
                <a:latin typeface="PT Utah Condensed" pitchFamily="34" charset="0"/>
              </a:rPr>
              <a:t>DOR GENERAL SERVICES</a:t>
            </a:r>
            <a:endParaRPr lang="en-US" sz="4000" dirty="0">
              <a:solidFill>
                <a:srgbClr val="89B2CE"/>
              </a:solidFill>
              <a:effectLst/>
              <a:latin typeface="PT Utah Condensed" pitchFamily="34" charset="0"/>
            </a:endParaRPr>
          </a:p>
        </p:txBody>
      </p:sp>
      <p:pic>
        <p:nvPicPr>
          <p:cNvPr id="4" name="Picture 3" descr="Figure of a woman"/>
          <p:cNvPicPr>
            <a:picLocks noChangeAspect="1"/>
          </p:cNvPicPr>
          <p:nvPr/>
        </p:nvPicPr>
        <p:blipFill>
          <a:blip r:embed="rId2"/>
          <a:stretch>
            <a:fillRect/>
          </a:stretch>
        </p:blipFill>
        <p:spPr>
          <a:xfrm>
            <a:off x="2536756" y="1581150"/>
            <a:ext cx="4064001" cy="2286000"/>
          </a:xfrm>
          <a:prstGeom prst="rect">
            <a:avLst/>
          </a:prstGeom>
          <a:ln>
            <a:noFill/>
          </a:ln>
          <a:effectLst>
            <a:outerShdw blurRad="292100" dist="139700" dir="2700000" algn="tl" rotWithShape="0">
              <a:srgbClr val="333333">
                <a:alpha val="65000"/>
              </a:srgbClr>
            </a:outerShdw>
          </a:effectLst>
        </p:spPr>
      </p:pic>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867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181600" y="4095750"/>
            <a:ext cx="3705547"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57200" y="895350"/>
            <a:ext cx="3505199" cy="3962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100" dirty="0">
              <a:solidFill>
                <a:schemeClr val="bg1"/>
              </a:solidFill>
              <a:latin typeface="PT Utah Condensed" pitchFamily="34" charset="0"/>
            </a:endParaRPr>
          </a:p>
        </p:txBody>
      </p:sp>
      <p:sp>
        <p:nvSpPr>
          <p:cNvPr id="5" name="Title 1"/>
          <p:cNvSpPr>
            <a:spLocks noGrp="1"/>
          </p:cNvSpPr>
          <p:nvPr>
            <p:ph type="ctrTitle"/>
          </p:nvPr>
        </p:nvSpPr>
        <p:spPr>
          <a:xfrm>
            <a:off x="290672" y="2495550"/>
            <a:ext cx="4890928" cy="762000"/>
          </a:xfrm>
        </p:spPr>
        <p:txBody>
          <a:bodyPr>
            <a:normAutofit fontScale="90000"/>
          </a:bodyPr>
          <a:lstStyle/>
          <a:p>
            <a:pPr algn="l" rtl="0" eaLnBrk="1" latinLnBrk="0" hangingPunct="1"/>
            <a:r>
              <a:rPr lang="en-US" sz="2000" kern="1200" dirty="0">
                <a:solidFill>
                  <a:schemeClr val="bg1"/>
                </a:solidFill>
                <a:effectLst/>
              </a:rPr>
              <a:t>By hiring people with disabilities, employers are the key to </a:t>
            </a:r>
            <a:r>
              <a:rPr lang="en-US" sz="2000" kern="1200" dirty="0" err="1">
                <a:solidFill>
                  <a:schemeClr val="bg1"/>
                </a:solidFill>
                <a:effectLst/>
              </a:rPr>
              <a:t>DOR’s</a:t>
            </a:r>
            <a:r>
              <a:rPr lang="en-US" sz="2000" kern="1200" dirty="0">
                <a:solidFill>
                  <a:schemeClr val="bg1"/>
                </a:solidFill>
                <a:effectLst/>
              </a:rPr>
              <a:t> mission.</a:t>
            </a:r>
            <a:br>
              <a:rPr lang="en-US" sz="2000" kern="1200" dirty="0">
                <a:solidFill>
                  <a:schemeClr val="bg1"/>
                </a:solidFill>
                <a:effectLst/>
              </a:rPr>
            </a:br>
            <a:endParaRPr lang="en-US" sz="2000" dirty="0">
              <a:solidFill>
                <a:schemeClr val="bg1"/>
              </a:solidFill>
              <a:effectLst/>
            </a:endParaRPr>
          </a:p>
          <a:p>
            <a:pPr algn="l" rtl="0" eaLnBrk="1" latinLnBrk="0" hangingPunct="1"/>
            <a:r>
              <a:rPr lang="en-US" sz="2000" kern="1200" dirty="0">
                <a:solidFill>
                  <a:schemeClr val="bg1"/>
                </a:solidFill>
                <a:effectLst/>
              </a:rPr>
              <a:t>DOR provides education and information to businesses, and can help with integration when needed.</a:t>
            </a:r>
            <a:br>
              <a:rPr lang="en-US" sz="2000" kern="1200" dirty="0">
                <a:solidFill>
                  <a:schemeClr val="bg1"/>
                </a:solidFill>
                <a:effectLst/>
              </a:rPr>
            </a:br>
            <a:endParaRPr lang="en-US" sz="2000" dirty="0">
              <a:solidFill>
                <a:schemeClr val="bg1"/>
              </a:solidFill>
              <a:effectLst/>
            </a:endParaRPr>
          </a:p>
          <a:p>
            <a:pPr algn="l" rtl="0" eaLnBrk="1" latinLnBrk="0" hangingPunct="1"/>
            <a:r>
              <a:rPr lang="en-US" sz="2000" kern="1200" dirty="0">
                <a:solidFill>
                  <a:schemeClr val="bg1"/>
                </a:solidFill>
                <a:effectLst/>
              </a:rPr>
              <a:t>We believe in the talent and potential of individuals with disabilities.</a:t>
            </a:r>
            <a:endParaRPr lang="en-US" sz="2000" dirty="0">
              <a:solidFill>
                <a:schemeClr val="bg1"/>
              </a:solidFill>
              <a:effectLst/>
            </a:endParaRPr>
          </a:p>
          <a:p>
            <a:endParaRPr lang="en-US" dirty="0">
              <a:solidFill>
                <a:srgbClr val="89B2CE"/>
              </a:solidFill>
              <a:latin typeface="PT Utah Condensed" pitchFamily="34" charset="0"/>
            </a:endParaRPr>
          </a:p>
        </p:txBody>
      </p:sp>
      <p:pic>
        <p:nvPicPr>
          <p:cNvPr id="4098" name="Picture 2" descr="Figure of a divders group of people with and without disabiliti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71550"/>
            <a:ext cx="3597769" cy="2684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3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3243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164431"/>
            <a:ext cx="7772400" cy="1102519"/>
          </a:xfrm>
        </p:spPr>
        <p:txBody>
          <a:bodyPr>
            <a:noAutofit/>
          </a:bodyPr>
          <a:lstStyle/>
          <a:p>
            <a:pPr rtl="0" eaLnBrk="1" latinLnBrk="0" hangingPunct="1"/>
            <a:r>
              <a:rPr lang="en-US" sz="2400" kern="1200" dirty="0">
                <a:solidFill>
                  <a:srgbClr val="FFFFFF"/>
                </a:solidFill>
                <a:effectLst/>
                <a:latin typeface="PT Utah Condensed"/>
                <a:ea typeface="+mn-ea"/>
                <a:cs typeface="+mn-cs"/>
              </a:rPr>
              <a:t>For more information please contact</a:t>
            </a:r>
            <a:r>
              <a:rPr lang="en-US" sz="2400" dirty="0">
                <a:solidFill>
                  <a:srgbClr val="FFFFFF"/>
                </a:solidFill>
                <a:latin typeface="PT Utah Condensed"/>
                <a:ea typeface="+mn-ea"/>
                <a:cs typeface="+mn-cs"/>
              </a:rPr>
              <a:t>:</a:t>
            </a:r>
            <a:br>
              <a:rPr lang="en-US" sz="2400" dirty="0">
                <a:solidFill>
                  <a:srgbClr val="FFFFFF"/>
                </a:solidFill>
                <a:latin typeface="PT Utah Condensed"/>
                <a:ea typeface="+mn-ea"/>
                <a:cs typeface="+mn-cs"/>
              </a:rPr>
            </a:br>
            <a:r>
              <a:rPr lang="en-US" sz="2400" kern="1200" dirty="0">
                <a:solidFill>
                  <a:srgbClr val="FFFFFF"/>
                </a:solidFill>
                <a:effectLst/>
                <a:latin typeface="PT Utah Condensed"/>
                <a:ea typeface="+mn-ea"/>
                <a:cs typeface="+mn-cs"/>
              </a:rPr>
              <a:t> </a:t>
            </a:r>
            <a:endParaRPr lang="en-US" sz="2400" dirty="0">
              <a:effectLst/>
            </a:endParaRPr>
          </a:p>
          <a:p>
            <a:pPr rtl="0" eaLnBrk="1" latinLnBrk="0" hangingPunct="1"/>
            <a:r>
              <a:rPr lang="en-US" sz="2400" kern="1200" dirty="0">
                <a:solidFill>
                  <a:srgbClr val="FFFFFF"/>
                </a:solidFill>
                <a:effectLst/>
                <a:latin typeface="PT Utah Condensed"/>
                <a:ea typeface="+mn-ea"/>
                <a:cs typeface="+mn-cs"/>
              </a:rPr>
              <a:t>California Department of Rehabilitation</a:t>
            </a:r>
            <a:endParaRPr lang="en-US" sz="2400" dirty="0">
              <a:effectLst/>
            </a:endParaRPr>
          </a:p>
          <a:p>
            <a:endParaRPr lang="en-US" sz="2400" dirty="0"/>
          </a:p>
        </p:txBody>
      </p:sp>
      <p:pic>
        <p:nvPicPr>
          <p:cNvPr id="1027" name="Picture 3" descr="C:\Users\kneuman\Desktop\social media white fo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266950"/>
            <a:ext cx="655320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12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6927" y="1200150"/>
            <a:ext cx="4191000" cy="1933576"/>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solidFill>
                  <a:srgbClr val="89B2CE"/>
                </a:solidFill>
                <a:latin typeface="PT Utah Condensed" pitchFamily="34" charset="0"/>
              </a:rPr>
              <a:t>ON A MISSION </a:t>
            </a:r>
            <a:br>
              <a:rPr lang="en-US" dirty="0">
                <a:solidFill>
                  <a:srgbClr val="89B2CE"/>
                </a:solidFill>
                <a:latin typeface="PT Utah Condensed" pitchFamily="34" charset="0"/>
              </a:rPr>
            </a:br>
            <a:r>
              <a:rPr lang="en-US" sz="2700" kern="1200" dirty="0">
                <a:solidFill>
                  <a:schemeClr val="bg1"/>
                </a:solidFill>
                <a:effectLst/>
                <a:latin typeface="PT Utah Condensed" pitchFamily="34" charset="0"/>
              </a:rPr>
              <a:t>The California Department of Rehabilitation (DOR) works in partnership with consumers and other stakeholders to provide services and advocacy in pursuit of employment, independent living and equality for Californians with disabilities. </a:t>
            </a:r>
            <a:endParaRPr lang="en-US" sz="2700" dirty="0">
              <a:solidFill>
                <a:schemeClr val="bg1"/>
              </a:solidFill>
              <a:effectLst/>
              <a:latin typeface="PT Utah Condensed" pitchFamily="34" charset="0"/>
            </a:endParaRPr>
          </a:p>
        </p:txBody>
      </p:sp>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pic>
        <p:nvPicPr>
          <p:cNvPr id="8" name="Picture 7" descr="Figure of a man at work"/>
          <p:cNvPicPr>
            <a:picLocks noChangeAspect="1"/>
          </p:cNvPicPr>
          <p:nvPr/>
        </p:nvPicPr>
        <p:blipFill>
          <a:blip r:embed="rId3"/>
          <a:stretch>
            <a:fillRect/>
          </a:stretch>
        </p:blipFill>
        <p:spPr>
          <a:xfrm>
            <a:off x="1143000" y="1028703"/>
            <a:ext cx="1931749" cy="2897625"/>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3581400" y="1028703"/>
            <a:ext cx="4290646" cy="299084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20000"/>
              </a:lnSpc>
            </a:pPr>
            <a:r>
              <a:rPr lang="en-US" dirty="0">
                <a:solidFill>
                  <a:schemeClr val="bg1"/>
                </a:solidFill>
                <a:latin typeface="PT Utah Condensed" pitchFamily="34" charset="0"/>
              </a:rPr>
              <a:t> </a:t>
            </a:r>
          </a:p>
          <a:p>
            <a:endParaRPr lang="en-US" dirty="0">
              <a:solidFill>
                <a:schemeClr val="bg1"/>
              </a:solidFill>
              <a:latin typeface="PT Utah Condensed" pitchFamily="34" charset="0"/>
            </a:endParaRPr>
          </a:p>
        </p:txBody>
      </p:sp>
    </p:spTree>
    <p:extLst>
      <p:ext uri="{BB962C8B-B14F-4D97-AF65-F5344CB8AC3E}">
        <p14:creationId xmlns:p14="http://schemas.microsoft.com/office/powerpoint/2010/main" val="168987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83577" y="666750"/>
            <a:ext cx="8176846" cy="1295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20000"/>
              </a:lnSpc>
            </a:pPr>
            <a:r>
              <a:rPr lang="en-US" dirty="0">
                <a:solidFill>
                  <a:schemeClr val="bg1"/>
                </a:solidFill>
                <a:latin typeface="PT Utah Condensed" pitchFamily="34" charset="0"/>
              </a:rPr>
              <a:t> </a:t>
            </a:r>
          </a:p>
          <a:p>
            <a:endParaRPr lang="en-US" dirty="0">
              <a:solidFill>
                <a:schemeClr val="bg1"/>
              </a:solidFill>
              <a:latin typeface="PT Utah Condensed" pitchFamily="34" charset="0"/>
            </a:endParaRPr>
          </a:p>
        </p:txBody>
      </p:sp>
      <p:pic>
        <p:nvPicPr>
          <p:cNvPr id="7" name="Picture 6" descr="Figure of a DOR employee"/>
          <p:cNvPicPr>
            <a:picLocks noChangeAspect="1"/>
          </p:cNvPicPr>
          <p:nvPr/>
        </p:nvPicPr>
        <p:blipFill>
          <a:blip r:embed="rId3"/>
          <a:stretch>
            <a:fillRect/>
          </a:stretch>
        </p:blipFill>
        <p:spPr>
          <a:xfrm>
            <a:off x="2995245" y="2114550"/>
            <a:ext cx="3153510" cy="177384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685800" y="763190"/>
            <a:ext cx="7772400" cy="1102519"/>
          </a:xfrm>
        </p:spPr>
        <p:txBody>
          <a:bodyPr>
            <a:normAutofit fontScale="90000"/>
          </a:bodyPr>
          <a:lstStyle/>
          <a:p>
            <a:pPr rtl="0" eaLnBrk="1" latinLnBrk="0" hangingPunct="1"/>
            <a:r>
              <a:rPr lang="en-US" sz="2400" kern="1200" dirty="0">
                <a:solidFill>
                  <a:srgbClr val="FFFFFF"/>
                </a:solidFill>
                <a:effectLst/>
                <a:latin typeface="PT Utah Condensed"/>
                <a:ea typeface="+mn-ea"/>
                <a:cs typeface="+mn-cs"/>
              </a:rPr>
              <a:t>At DOR, it is our fundamental </a:t>
            </a:r>
            <a:r>
              <a:rPr lang="en-US" sz="2400" kern="1200">
                <a:solidFill>
                  <a:srgbClr val="FFFFFF"/>
                </a:solidFill>
                <a:effectLst/>
                <a:latin typeface="PT Utah Condensed"/>
                <a:ea typeface="+mn-ea"/>
                <a:cs typeface="+mn-cs"/>
              </a:rPr>
              <a:t>belief that individuals </a:t>
            </a:r>
            <a:r>
              <a:rPr lang="en-US" sz="2400" kern="1200" dirty="0">
                <a:solidFill>
                  <a:srgbClr val="FFFFFF"/>
                </a:solidFill>
                <a:effectLst/>
                <a:latin typeface="PT Utah Condensed"/>
                <a:ea typeface="+mn-ea"/>
                <a:cs typeface="+mn-cs"/>
              </a:rPr>
              <a:t>with disabilities can be fully integrated and highly productive community members, employees and colleagues. </a:t>
            </a:r>
            <a:endParaRPr lang="en-US" dirty="0">
              <a:effectLst/>
            </a:endParaRPr>
          </a:p>
        </p:txBody>
      </p:sp>
    </p:spTree>
    <p:extLst>
      <p:ext uri="{BB962C8B-B14F-4D97-AF65-F5344CB8AC3E}">
        <p14:creationId xmlns:p14="http://schemas.microsoft.com/office/powerpoint/2010/main" val="115812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2892" y="1491980"/>
            <a:ext cx="5181600" cy="762000"/>
          </a:xfrm>
        </p:spPr>
        <p:txBody>
          <a:bodyPr>
            <a:normAutofit fontScale="90000"/>
          </a:bodyPr>
          <a:lstStyle/>
          <a:p>
            <a:pPr algn="l" rtl="0" eaLnBrk="1" latinLnBrk="0" hangingPunct="1"/>
            <a:r>
              <a:rPr lang="en-US" dirty="0">
                <a:solidFill>
                  <a:srgbClr val="89B2CE"/>
                </a:solidFill>
                <a:latin typeface="PT Utah Condensed" pitchFamily="34" charset="0"/>
              </a:rPr>
              <a:t>ELIGIBILITY </a:t>
            </a:r>
            <a:br>
              <a:rPr lang="en-US" dirty="0">
                <a:solidFill>
                  <a:srgbClr val="89B2CE"/>
                </a:solidFill>
                <a:latin typeface="PT Utah Condensed" pitchFamily="34" charset="0"/>
              </a:rPr>
            </a:br>
            <a:r>
              <a:rPr lang="en-US" sz="2700" kern="1200" dirty="0">
                <a:solidFill>
                  <a:schemeClr val="bg1"/>
                </a:solidFill>
                <a:effectLst/>
                <a:latin typeface="PT Utah Condensed" pitchFamily="34" charset="0"/>
              </a:rPr>
              <a:t>To be eligible for services, an individual must: </a:t>
            </a:r>
            <a:endParaRPr lang="en-US" sz="2700" dirty="0">
              <a:solidFill>
                <a:schemeClr val="bg1"/>
              </a:solidFill>
              <a:effectLst/>
              <a:latin typeface="PT Utah Condensed" pitchFamily="34" charset="0"/>
            </a:endParaRPr>
          </a:p>
          <a:p>
            <a:pPr marL="457200" indent="-457200" algn="l" rtl="0" eaLnBrk="1" latinLnBrk="0" hangingPunct="1">
              <a:buFont typeface="Arial" panose="020B0604020202020204" pitchFamily="34" charset="0"/>
              <a:buChar char="•"/>
            </a:pPr>
            <a:r>
              <a:rPr lang="en-US" sz="2700" kern="1200" dirty="0">
                <a:solidFill>
                  <a:schemeClr val="bg1"/>
                </a:solidFill>
                <a:effectLst/>
                <a:latin typeface="PT Utah Condensed" pitchFamily="34" charset="0"/>
              </a:rPr>
              <a:t>Have a physical or mental impairment</a:t>
            </a:r>
            <a:br>
              <a:rPr lang="en-US" sz="2700" kern="1200" dirty="0">
                <a:solidFill>
                  <a:schemeClr val="bg1"/>
                </a:solidFill>
                <a:effectLst/>
                <a:latin typeface="PT Utah Condensed" pitchFamily="34" charset="0"/>
              </a:rPr>
            </a:br>
            <a:endParaRPr lang="en-US" sz="2700" dirty="0">
              <a:solidFill>
                <a:schemeClr val="bg1"/>
              </a:solidFill>
              <a:effectLst/>
              <a:latin typeface="PT Utah Condensed" pitchFamily="34" charset="0"/>
            </a:endParaRPr>
          </a:p>
        </p:txBody>
      </p:sp>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715000" y="4248150"/>
            <a:ext cx="29718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233464" y="897665"/>
            <a:ext cx="5638800" cy="383391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dirty="0">
              <a:solidFill>
                <a:schemeClr val="bg1"/>
              </a:solidFill>
              <a:latin typeface="PT Utah Condensed" pitchFamily="34" charset="0"/>
            </a:endParaRPr>
          </a:p>
          <a:p>
            <a:pPr algn="l"/>
            <a:endParaRPr lang="en-US" sz="2400" dirty="0">
              <a:solidFill>
                <a:schemeClr val="bg1"/>
              </a:solidFill>
              <a:latin typeface="PT Utah Condensed" pitchFamily="34" charset="0"/>
            </a:endParaRPr>
          </a:p>
        </p:txBody>
      </p:sp>
      <p:pic>
        <p:nvPicPr>
          <p:cNvPr id="2050" name="Picture 2" descr="Figure of a woman signing a log 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399" y="1015730"/>
            <a:ext cx="2220913" cy="2476500"/>
          </a:xfrm>
          <a:prstGeom prst="rect">
            <a:avLst/>
          </a:prstGeom>
          <a:noFill/>
          <a:effectLst>
            <a:reflection blurRad="6350" stA="52000" endA="300" endPos="9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892" y="2343150"/>
            <a:ext cx="4864908"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PT Utah Condensed" pitchFamily="34" charset="0"/>
              </a:rPr>
              <a:t>  Require vocational rehabilitation   services to prepare for, secure, retain, or regain employment</a:t>
            </a:r>
            <a:endParaRPr lang="en-US" sz="2400" dirty="0"/>
          </a:p>
        </p:txBody>
      </p:sp>
    </p:spTree>
    <p:extLst>
      <p:ext uri="{BB962C8B-B14F-4D97-AF65-F5344CB8AC3E}">
        <p14:creationId xmlns:p14="http://schemas.microsoft.com/office/powerpoint/2010/main" val="200543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994389" y="1352550"/>
            <a:ext cx="5155223" cy="2209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solidFill>
                <a:schemeClr val="bg1"/>
              </a:solidFill>
              <a:latin typeface="PT Utah Condensed" pitchFamily="34" charset="0"/>
            </a:endParaRPr>
          </a:p>
        </p:txBody>
      </p:sp>
      <p:sp>
        <p:nvSpPr>
          <p:cNvPr id="2" name="Title 1"/>
          <p:cNvSpPr>
            <a:spLocks noGrp="1"/>
          </p:cNvSpPr>
          <p:nvPr>
            <p:ph type="ctrTitle"/>
          </p:nvPr>
        </p:nvSpPr>
        <p:spPr>
          <a:xfrm>
            <a:off x="762000" y="514350"/>
            <a:ext cx="7772400" cy="1102519"/>
          </a:xfrm>
        </p:spPr>
        <p:txBody>
          <a:bodyPr>
            <a:noAutofit/>
          </a:bodyPr>
          <a:lstStyle/>
          <a:p>
            <a:pPr rtl="0" eaLnBrk="1" latinLnBrk="0" hangingPunct="1"/>
            <a:r>
              <a:rPr lang="en-US" sz="3000" kern="1200" dirty="0">
                <a:solidFill>
                  <a:srgbClr val="FFFFFF"/>
                </a:solidFill>
                <a:effectLst/>
                <a:latin typeface="PT Utah Condensed"/>
                <a:ea typeface="+mn-ea"/>
                <a:cs typeface="+mn-cs"/>
              </a:rPr>
              <a:t>Program participants are expected to be available, responsible, active and dedicated contributors to their own success. </a:t>
            </a:r>
            <a:endParaRPr lang="en-US" sz="3000" dirty="0">
              <a:effectLst/>
            </a:endParaRPr>
          </a:p>
        </p:txBody>
      </p:sp>
      <p:pic>
        <p:nvPicPr>
          <p:cNvPr id="3" name="Picture 2" descr="C:\Users\kneuman\Desktop\PPT images\hand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564" y="1809750"/>
            <a:ext cx="4104871" cy="2128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74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733550"/>
            <a:ext cx="5638800" cy="762000"/>
          </a:xfrm>
        </p:spPr>
        <p:txBody>
          <a:bodyPr>
            <a:normAutofit fontScale="90000"/>
          </a:bodyPr>
          <a:lstStyle/>
          <a:p>
            <a:pPr marL="457200" indent="-457200" algn="l" rtl="0" eaLnBrk="1" latinLnBrk="0" hangingPunct="1">
              <a:buFont typeface="Wingdings" panose="05000000000000000000" pitchFamily="2" charset="2"/>
              <a:buChar char="v"/>
            </a:pPr>
            <a:r>
              <a:rPr lang="en-US" sz="2700" b="1" u="sng" kern="1200" dirty="0">
                <a:solidFill>
                  <a:schemeClr val="bg1"/>
                </a:solidFill>
                <a:effectLst/>
                <a:latin typeface="PT Utah Condensed" pitchFamily="34" charset="0"/>
              </a:rPr>
              <a:t>Be Employed </a:t>
            </a:r>
            <a:br>
              <a:rPr lang="en-US" sz="2700" b="1" u="sng" kern="1200" dirty="0">
                <a:solidFill>
                  <a:schemeClr val="bg1"/>
                </a:solidFill>
                <a:effectLst/>
                <a:latin typeface="PT Utah Condensed" pitchFamily="34" charset="0"/>
              </a:rPr>
            </a:br>
            <a:endParaRPr lang="en-US" sz="2700" dirty="0">
              <a:solidFill>
                <a:schemeClr val="bg1"/>
              </a:solidFill>
              <a:effectLst/>
              <a:latin typeface="PT Utah Condensed" pitchFamily="34" charset="0"/>
            </a:endParaRPr>
          </a:p>
        </p:txBody>
      </p:sp>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943600" y="4248150"/>
            <a:ext cx="27432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04800" y="993437"/>
            <a:ext cx="5638800" cy="378811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200" dirty="0">
              <a:solidFill>
                <a:schemeClr val="bg1"/>
              </a:solidFill>
              <a:latin typeface="PT Utah Condensed" pitchFamily="34" charset="0"/>
            </a:endParaRPr>
          </a:p>
        </p:txBody>
      </p:sp>
      <p:pic>
        <p:nvPicPr>
          <p:cNvPr id="3074" name="Picture 2" descr="Figure of a woman at 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6950" y="1103279"/>
            <a:ext cx="2476500" cy="2533650"/>
          </a:xfrm>
          <a:prstGeom prst="rect">
            <a:avLst/>
          </a:prstGeom>
          <a:noFill/>
          <a:effectLst>
            <a:reflection blurRad="6350" stA="52000" endA="300" endPos="7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7790" y="514350"/>
            <a:ext cx="5599610" cy="646331"/>
          </a:xfrm>
          <a:prstGeom prst="rect">
            <a:avLst/>
          </a:prstGeom>
          <a:noFill/>
        </p:spPr>
        <p:txBody>
          <a:bodyPr wrap="none" rtlCol="0">
            <a:spAutoFit/>
          </a:bodyPr>
          <a:lstStyle/>
          <a:p>
            <a:r>
              <a:rPr lang="en-US" sz="3600" dirty="0">
                <a:solidFill>
                  <a:srgbClr val="89B2CE"/>
                </a:solidFill>
                <a:latin typeface="PT Utah Condensed" pitchFamily="34" charset="0"/>
              </a:rPr>
              <a:t>HAVE A HIGHER QUALITY OF LIFE</a:t>
            </a:r>
            <a:endParaRPr lang="en-US" sz="3600" dirty="0"/>
          </a:p>
        </p:txBody>
      </p:sp>
      <p:sp>
        <p:nvSpPr>
          <p:cNvPr id="8" name="Title 1"/>
          <p:cNvSpPr txBox="1">
            <a:spLocks/>
          </p:cNvSpPr>
          <p:nvPr/>
        </p:nvSpPr>
        <p:spPr>
          <a:xfrm>
            <a:off x="1600200" y="2266188"/>
            <a:ext cx="5638800" cy="762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anose="05000000000000000000" pitchFamily="2" charset="2"/>
              <a:buChar char="v"/>
            </a:pPr>
            <a:r>
              <a:rPr lang="en-US" sz="2700" b="1" u="sng" dirty="0">
                <a:solidFill>
                  <a:schemeClr val="bg1"/>
                </a:solidFill>
                <a:latin typeface="PT Utah Condensed" pitchFamily="34" charset="0"/>
              </a:rPr>
              <a:t>Be Independent </a:t>
            </a:r>
            <a:br>
              <a:rPr lang="en-US" sz="2700" b="1" u="sng" dirty="0">
                <a:solidFill>
                  <a:schemeClr val="bg1"/>
                </a:solidFill>
                <a:latin typeface="PT Utah Condensed" pitchFamily="34" charset="0"/>
              </a:rPr>
            </a:br>
            <a:endParaRPr lang="en-US" sz="2700" dirty="0">
              <a:solidFill>
                <a:schemeClr val="bg1"/>
              </a:solidFill>
              <a:latin typeface="PT Utah Condensed" pitchFamily="34" charset="0"/>
            </a:endParaRPr>
          </a:p>
        </p:txBody>
      </p:sp>
      <p:sp>
        <p:nvSpPr>
          <p:cNvPr id="10" name="Title 1"/>
          <p:cNvSpPr txBox="1">
            <a:spLocks/>
          </p:cNvSpPr>
          <p:nvPr/>
        </p:nvSpPr>
        <p:spPr>
          <a:xfrm>
            <a:off x="2590800" y="2876550"/>
            <a:ext cx="5638800" cy="762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anose="05000000000000000000" pitchFamily="2" charset="2"/>
              <a:buChar char="v"/>
            </a:pPr>
            <a:r>
              <a:rPr lang="en-US" sz="2700" b="1" u="sng" dirty="0">
                <a:solidFill>
                  <a:schemeClr val="bg1"/>
                </a:solidFill>
                <a:latin typeface="PT Utah Condensed" pitchFamily="34" charset="0"/>
              </a:rPr>
              <a:t>Be Equal</a:t>
            </a:r>
            <a:br>
              <a:rPr lang="en-US" sz="2700" b="1" u="sng" dirty="0">
                <a:solidFill>
                  <a:schemeClr val="bg1"/>
                </a:solidFill>
                <a:latin typeface="PT Utah Condensed" pitchFamily="34" charset="0"/>
              </a:rPr>
            </a:br>
            <a:endParaRPr lang="en-US" sz="2700" dirty="0">
              <a:solidFill>
                <a:schemeClr val="bg1"/>
              </a:solidFill>
              <a:latin typeface="PT Utah Condensed" pitchFamily="34" charset="0"/>
            </a:endParaRPr>
          </a:p>
        </p:txBody>
      </p:sp>
    </p:spTree>
    <p:extLst>
      <p:ext uri="{BB962C8B-B14F-4D97-AF65-F5344CB8AC3E}">
        <p14:creationId xmlns:p14="http://schemas.microsoft.com/office/powerpoint/2010/main" val="65164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2481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228601" y="895348"/>
            <a:ext cx="8686799" cy="255123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a:solidFill>
                  <a:schemeClr val="bg1"/>
                </a:solidFill>
                <a:latin typeface="PT Utah Condensed" pitchFamily="34" charset="0"/>
              </a:rPr>
              <a:t> </a:t>
            </a:r>
          </a:p>
          <a:p>
            <a:endParaRPr lang="en-US" sz="2400" dirty="0">
              <a:solidFill>
                <a:schemeClr val="bg1"/>
              </a:solidFill>
              <a:latin typeface="PT Utah Condensed" pitchFamily="34" charset="0"/>
            </a:endParaRPr>
          </a:p>
        </p:txBody>
      </p:sp>
      <p:pic>
        <p:nvPicPr>
          <p:cNvPr id="10" name="Picture 9" descr="Figure of vocational rehabilitation counselor"/>
          <p:cNvPicPr>
            <a:picLocks noChangeAspect="1"/>
          </p:cNvPicPr>
          <p:nvPr/>
        </p:nvPicPr>
        <p:blipFill>
          <a:blip r:embed="rId4"/>
          <a:stretch>
            <a:fillRect/>
          </a:stretch>
        </p:blipFill>
        <p:spPr>
          <a:xfrm>
            <a:off x="2868188" y="1962150"/>
            <a:ext cx="3407624" cy="1916789"/>
          </a:xfrm>
          <a:prstGeom prst="rect">
            <a:avLst/>
          </a:prstGeom>
          <a:ln>
            <a:noFill/>
          </a:ln>
          <a:effectLst>
            <a:outerShdw blurRad="292100" dist="139700" dir="2700000" algn="tl" rotWithShape="0">
              <a:srgbClr val="333333">
                <a:alpha val="65000"/>
              </a:srgbClr>
            </a:outerShdw>
          </a:effectLst>
        </p:spPr>
      </p:pic>
      <p:sp>
        <p:nvSpPr>
          <p:cNvPr id="11" name="Title 1"/>
          <p:cNvSpPr>
            <a:spLocks noGrp="1"/>
          </p:cNvSpPr>
          <p:nvPr>
            <p:ph type="ctrTitle"/>
          </p:nvPr>
        </p:nvSpPr>
        <p:spPr>
          <a:xfrm>
            <a:off x="-152400" y="666750"/>
            <a:ext cx="9525000" cy="762000"/>
          </a:xfrm>
        </p:spPr>
        <p:txBody>
          <a:bodyPr>
            <a:normAutofit fontScale="90000"/>
          </a:bodyPr>
          <a:lstStyle/>
          <a:p>
            <a:r>
              <a:rPr lang="en-US" sz="4000" dirty="0">
                <a:solidFill>
                  <a:srgbClr val="89B2CE"/>
                </a:solidFill>
                <a:latin typeface="PT Utah Condensed" pitchFamily="34" charset="0"/>
              </a:rPr>
              <a:t>CUSTOMIZED SERVICE DELIVERY</a:t>
            </a:r>
            <a:br>
              <a:rPr lang="en-US" dirty="0">
                <a:solidFill>
                  <a:srgbClr val="89B2CE"/>
                </a:solidFill>
                <a:latin typeface="PT Utah Condensed" pitchFamily="34" charset="0"/>
              </a:rPr>
            </a:br>
            <a:r>
              <a:rPr lang="en-US" sz="2700" kern="1200" dirty="0">
                <a:solidFill>
                  <a:schemeClr val="bg1"/>
                </a:solidFill>
                <a:effectLst/>
                <a:latin typeface="PT Utah Condensed" pitchFamily="34" charset="0"/>
              </a:rPr>
              <a:t>We tailor our services to each person individually to </a:t>
            </a:r>
            <a:br>
              <a:rPr lang="en-US" sz="2700" kern="1200" dirty="0">
                <a:solidFill>
                  <a:schemeClr val="bg1"/>
                </a:solidFill>
                <a:effectLst/>
                <a:latin typeface="PT Utah Condensed" pitchFamily="34" charset="0"/>
              </a:rPr>
            </a:br>
            <a:r>
              <a:rPr lang="en-US" sz="2700" kern="1200" dirty="0">
                <a:solidFill>
                  <a:schemeClr val="bg1"/>
                </a:solidFill>
                <a:effectLst/>
                <a:latin typeface="PT Utah Condensed" pitchFamily="34" charset="0"/>
              </a:rPr>
              <a:t>ensure a greater chance for success. </a:t>
            </a:r>
            <a:endParaRPr lang="en-US" sz="2700" dirty="0">
              <a:solidFill>
                <a:schemeClr val="bg1"/>
              </a:solidFill>
              <a:latin typeface="PT Utah Condensed" pitchFamily="34" charset="0"/>
            </a:endParaRPr>
          </a:p>
        </p:txBody>
      </p:sp>
    </p:spTree>
    <p:extLst>
      <p:ext uri="{BB962C8B-B14F-4D97-AF65-F5344CB8AC3E}">
        <p14:creationId xmlns:p14="http://schemas.microsoft.com/office/powerpoint/2010/main" val="231322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943600" y="4248150"/>
            <a:ext cx="27432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04800" y="677000"/>
            <a:ext cx="5638800" cy="403998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200" dirty="0">
              <a:solidFill>
                <a:schemeClr val="bg1"/>
              </a:solidFill>
              <a:latin typeface="PT Utah Condensed" pitchFamily="34" charset="0"/>
            </a:endParaRPr>
          </a:p>
        </p:txBody>
      </p:sp>
      <p:pic>
        <p:nvPicPr>
          <p:cNvPr id="7" name="Content Placeholder 3" descr="Figure of a blind man walking"/>
          <p:cNvPicPr>
            <a:picLocks noChangeAspect="1"/>
          </p:cNvPicPr>
          <p:nvPr/>
        </p:nvPicPr>
        <p:blipFill>
          <a:blip r:embed="rId4"/>
          <a:stretch>
            <a:fillRect/>
          </a:stretch>
        </p:blipFill>
        <p:spPr>
          <a:xfrm>
            <a:off x="6553200" y="941298"/>
            <a:ext cx="2114145" cy="31732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762000" y="2145733"/>
            <a:ext cx="5410200" cy="1102519"/>
          </a:xfrm>
        </p:spPr>
        <p:txBody>
          <a:bodyPr>
            <a:normAutofit fontScale="90000"/>
          </a:bodyPr>
          <a:lstStyle/>
          <a:p>
            <a:pPr marL="457200" indent="-457200" algn="l" rtl="0" eaLnBrk="1" latinLnBrk="0" hangingPunct="1">
              <a:buFont typeface="Wingdings" panose="05000000000000000000" pitchFamily="2" charset="2"/>
              <a:buChar char="v"/>
            </a:pPr>
            <a:r>
              <a:rPr lang="en-US" sz="2700" kern="1200" dirty="0">
                <a:solidFill>
                  <a:srgbClr val="FFFFFF"/>
                </a:solidFill>
                <a:effectLst/>
                <a:latin typeface="PT Utah Condensed"/>
                <a:ea typeface="+mn-ea"/>
                <a:cs typeface="+mn-cs"/>
              </a:rPr>
              <a:t>Benefits Planning</a:t>
            </a:r>
            <a:endParaRPr lang="en-US" sz="2700" dirty="0">
              <a:effectLst/>
            </a:endParaRPr>
          </a:p>
          <a:p>
            <a:pPr marL="457200" indent="-457200" algn="l" rtl="0" eaLnBrk="1" latinLnBrk="0" hangingPunct="1">
              <a:buFont typeface="Wingdings" panose="05000000000000000000" pitchFamily="2" charset="2"/>
              <a:buChar char="v"/>
            </a:pPr>
            <a:r>
              <a:rPr lang="en-US" sz="2700" kern="1200" dirty="0">
                <a:solidFill>
                  <a:srgbClr val="FFFFFF"/>
                </a:solidFill>
                <a:effectLst/>
                <a:latin typeface="PT Utah Condensed"/>
                <a:ea typeface="+mn-ea"/>
                <a:cs typeface="+mn-cs"/>
              </a:rPr>
              <a:t>Career assessment and counseling</a:t>
            </a:r>
            <a:endParaRPr lang="en-US" sz="2700" dirty="0">
              <a:effectLst/>
            </a:endParaRPr>
          </a:p>
          <a:p>
            <a:pPr marL="457200" indent="-457200" algn="l" rtl="0" eaLnBrk="1" latinLnBrk="0" hangingPunct="1">
              <a:buFont typeface="Wingdings" panose="05000000000000000000" pitchFamily="2" charset="2"/>
              <a:buChar char="v"/>
            </a:pPr>
            <a:r>
              <a:rPr lang="en-US" sz="2700" kern="1200" dirty="0">
                <a:solidFill>
                  <a:srgbClr val="FFFFFF"/>
                </a:solidFill>
                <a:effectLst/>
                <a:latin typeface="PT Utah Condensed"/>
                <a:ea typeface="+mn-ea"/>
                <a:cs typeface="+mn-cs"/>
              </a:rPr>
              <a:t>Job search and interview skills</a:t>
            </a:r>
            <a:endParaRPr lang="en-US" sz="2700" dirty="0">
              <a:effectLst/>
            </a:endParaRPr>
          </a:p>
          <a:p>
            <a:pPr marL="457200" indent="-457200" algn="l" rtl="0" eaLnBrk="1" latinLnBrk="0" hangingPunct="1">
              <a:buFont typeface="Wingdings" panose="05000000000000000000" pitchFamily="2" charset="2"/>
              <a:buChar char="v"/>
            </a:pPr>
            <a:r>
              <a:rPr lang="en-US" sz="2700" kern="1200" dirty="0">
                <a:solidFill>
                  <a:srgbClr val="FFFFFF"/>
                </a:solidFill>
                <a:effectLst/>
                <a:latin typeface="PT Utah Condensed"/>
                <a:ea typeface="+mn-ea"/>
                <a:cs typeface="+mn-cs"/>
              </a:rPr>
              <a:t>Independent living skills</a:t>
            </a:r>
            <a:endParaRPr lang="en-US" sz="2700" dirty="0">
              <a:effectLst/>
            </a:endParaRPr>
          </a:p>
          <a:p>
            <a:pPr marL="457200" indent="-457200" algn="l" rtl="0" eaLnBrk="1" latinLnBrk="0" hangingPunct="1">
              <a:buFont typeface="Wingdings" panose="05000000000000000000" pitchFamily="2" charset="2"/>
              <a:buChar char="v"/>
            </a:pPr>
            <a:r>
              <a:rPr lang="en-US" sz="2700" kern="1200" dirty="0">
                <a:solidFill>
                  <a:srgbClr val="FFFFFF"/>
                </a:solidFill>
                <a:effectLst/>
                <a:latin typeface="PT Utah Condensed"/>
                <a:ea typeface="+mn-ea"/>
                <a:cs typeface="+mn-cs"/>
              </a:rPr>
              <a:t>Career education and training</a:t>
            </a:r>
            <a:endParaRPr lang="en-US" sz="2700" dirty="0">
              <a:effectLst/>
            </a:endParaRPr>
          </a:p>
          <a:p>
            <a:pPr marL="457200" indent="-457200" algn="l" rtl="0" eaLnBrk="1" latinLnBrk="0" hangingPunct="1">
              <a:buFont typeface="Wingdings" panose="05000000000000000000" pitchFamily="2" charset="2"/>
              <a:buChar char="v"/>
            </a:pPr>
            <a:r>
              <a:rPr lang="en-US" sz="2700" kern="1200" dirty="0">
                <a:solidFill>
                  <a:srgbClr val="FFFFFF"/>
                </a:solidFill>
                <a:effectLst/>
                <a:latin typeface="PT Utah Condensed"/>
                <a:ea typeface="+mn-ea"/>
                <a:cs typeface="+mn-cs"/>
              </a:rPr>
              <a:t>Assistive technology</a:t>
            </a:r>
            <a:endParaRPr lang="en-US" sz="2700" dirty="0">
              <a:effectLst/>
            </a:endParaRPr>
          </a:p>
        </p:txBody>
      </p:sp>
      <p:sp>
        <p:nvSpPr>
          <p:cNvPr id="3" name="TextBox 2"/>
          <p:cNvSpPr txBox="1"/>
          <p:nvPr/>
        </p:nvSpPr>
        <p:spPr>
          <a:xfrm>
            <a:off x="457200" y="895350"/>
            <a:ext cx="1802096" cy="646331"/>
          </a:xfrm>
          <a:prstGeom prst="rect">
            <a:avLst/>
          </a:prstGeom>
          <a:noFill/>
        </p:spPr>
        <p:txBody>
          <a:bodyPr wrap="none" rtlCol="0">
            <a:spAutoFit/>
          </a:bodyPr>
          <a:lstStyle/>
          <a:p>
            <a:r>
              <a:rPr lang="en-US" sz="3600" dirty="0">
                <a:solidFill>
                  <a:srgbClr val="89B2CE"/>
                </a:solidFill>
                <a:latin typeface="PT Utah Condensed"/>
              </a:rPr>
              <a:t>SERVICES</a:t>
            </a:r>
            <a:endParaRPr lang="en-US" sz="3600" dirty="0"/>
          </a:p>
        </p:txBody>
      </p:sp>
      <p:sp>
        <p:nvSpPr>
          <p:cNvPr id="4" name="TextBox 3"/>
          <p:cNvSpPr txBox="1"/>
          <p:nvPr/>
        </p:nvSpPr>
        <p:spPr>
          <a:xfrm>
            <a:off x="1524000" y="4135706"/>
            <a:ext cx="4191000" cy="646331"/>
          </a:xfrm>
          <a:prstGeom prst="rect">
            <a:avLst/>
          </a:prstGeom>
          <a:noFill/>
        </p:spPr>
        <p:txBody>
          <a:bodyPr wrap="square" rtlCol="0">
            <a:spAutoFit/>
          </a:bodyPr>
          <a:lstStyle/>
          <a:p>
            <a:r>
              <a:rPr lang="en-US" b="1" dirty="0">
                <a:solidFill>
                  <a:srgbClr val="FFFFFF"/>
                </a:solidFill>
                <a:latin typeface="PT Utah Condensed"/>
              </a:rPr>
              <a:t>To apply for services contact a local DOR office: </a:t>
            </a:r>
            <a:r>
              <a:rPr lang="en-US" b="1" u="sng" dirty="0">
                <a:solidFill>
                  <a:srgbClr val="FFFFFF"/>
                </a:solidFill>
                <a:latin typeface="PT Utah Condensed"/>
              </a:rPr>
              <a:t>http://www.dor.ca.gov/DOR-Locations/</a:t>
            </a:r>
            <a:endParaRPr lang="en-US" dirty="0"/>
          </a:p>
        </p:txBody>
      </p:sp>
    </p:spTree>
    <p:extLst>
      <p:ext uri="{BB962C8B-B14F-4D97-AF65-F5344CB8AC3E}">
        <p14:creationId xmlns:p14="http://schemas.microsoft.com/office/powerpoint/2010/main" val="258370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53"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52400" y="4324350"/>
            <a:ext cx="25908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57200" y="895350"/>
            <a:ext cx="8077199" cy="3276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itchFamily="34" charset="0"/>
              <a:buChar char="•"/>
            </a:pPr>
            <a:endParaRPr lang="en-US" sz="2100" dirty="0">
              <a:solidFill>
                <a:schemeClr val="bg1"/>
              </a:solidFill>
              <a:latin typeface="PT Utah Condensed" pitchFamily="34" charset="0"/>
            </a:endParaRPr>
          </a:p>
        </p:txBody>
      </p:sp>
      <p:sp>
        <p:nvSpPr>
          <p:cNvPr id="5" name="Title 1"/>
          <p:cNvSpPr>
            <a:spLocks noGrp="1"/>
          </p:cNvSpPr>
          <p:nvPr>
            <p:ph type="ctrTitle"/>
          </p:nvPr>
        </p:nvSpPr>
        <p:spPr>
          <a:xfrm>
            <a:off x="228599" y="-171450"/>
            <a:ext cx="8001001" cy="3886200"/>
          </a:xfrm>
        </p:spPr>
        <p:txBody>
          <a:bodyPr>
            <a:normAutofit/>
          </a:bodyPr>
          <a:lstStyle/>
          <a:p>
            <a:pPr marL="0" indent="0" algn="l">
              <a:buFont typeface="Arial" pitchFamily="34" charset="0"/>
              <a:buNone/>
            </a:pPr>
            <a:r>
              <a:rPr lang="en-US" sz="4000" dirty="0">
                <a:solidFill>
                  <a:srgbClr val="89B2CE"/>
                </a:solidFill>
                <a:latin typeface="PT Utah Condensed" pitchFamily="34" charset="0"/>
              </a:rPr>
              <a:t>HIRING PEOPLE WITH DISABILITIES</a:t>
            </a:r>
            <a:br>
              <a:rPr lang="en-US" sz="4000" dirty="0">
                <a:solidFill>
                  <a:srgbClr val="89B2CE"/>
                </a:solidFill>
                <a:latin typeface="PT Utah Condensed" pitchFamily="34" charset="0"/>
              </a:rPr>
            </a:br>
            <a:r>
              <a:rPr lang="en-US" sz="2000" dirty="0">
                <a:solidFill>
                  <a:schemeClr val="bg1"/>
                </a:solidFill>
              </a:rPr>
              <a:t>Businesses can benefit from programs that encourage the recruitment and hiring of people with disabilities.</a:t>
            </a:r>
            <a:br>
              <a:rPr lang="en-US" sz="2000" dirty="0">
                <a:solidFill>
                  <a:schemeClr val="bg1"/>
                </a:solidFill>
              </a:rPr>
            </a:br>
            <a:br>
              <a:rPr lang="en-US" sz="2000" dirty="0">
                <a:solidFill>
                  <a:schemeClr val="bg1"/>
                </a:solidFill>
              </a:rPr>
            </a:br>
            <a:r>
              <a:rPr lang="en-US" sz="2000" dirty="0">
                <a:solidFill>
                  <a:schemeClr val="bg1"/>
                </a:solidFill>
              </a:rPr>
              <a:t>Employees with disabilities bring unique experiences.</a:t>
            </a:r>
            <a:br>
              <a:rPr lang="en-US" sz="2000" dirty="0">
                <a:solidFill>
                  <a:schemeClr val="bg1"/>
                </a:solidFill>
              </a:rPr>
            </a:br>
            <a:br>
              <a:rPr lang="en-US" sz="2000" dirty="0">
                <a:solidFill>
                  <a:schemeClr val="bg1"/>
                </a:solidFill>
              </a:rPr>
            </a:br>
            <a:r>
              <a:rPr lang="en-US" sz="2000" dirty="0">
                <a:solidFill>
                  <a:schemeClr val="bg1"/>
                </a:solidFill>
              </a:rPr>
              <a:t>Several incentives are available, including tax incentives.</a:t>
            </a:r>
            <a:endParaRPr lang="en-US" sz="2000" dirty="0">
              <a:solidFill>
                <a:schemeClr val="bg1"/>
              </a:solidFill>
              <a:effectLst/>
              <a:latin typeface="PT Utah Condensed" pitchFamily="34" charset="0"/>
            </a:endParaRPr>
          </a:p>
        </p:txBody>
      </p:sp>
      <p:pic>
        <p:nvPicPr>
          <p:cNvPr id="2051" name="Picture 3" descr="C:\Users\kneuman\Desktop\PPT images\Untitle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445" y="1428750"/>
            <a:ext cx="3631955" cy="470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091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2709</TotalTime>
  <Words>392</Words>
  <Application>Microsoft Office PowerPoint</Application>
  <PresentationFormat>On-screen Show (16:9)</PresentationFormat>
  <Paragraphs>51</Paragraphs>
  <Slides>11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Wingdings</vt:lpstr>
      <vt:lpstr>Calibri</vt:lpstr>
      <vt:lpstr>PT Utah Condensed</vt:lpstr>
      <vt:lpstr>Arial</vt:lpstr>
      <vt:lpstr>Office Theme</vt:lpstr>
      <vt:lpstr>Employment, Independence, and Equality DOR GENERAL SERVICES</vt:lpstr>
      <vt:lpstr>ON A MISSION  The California Department of Rehabilitation (DOR) works in partnership with consumers and other stakeholders to provide services and advocacy in pursuit of employment, independent living and equality for Californians with disabilities. </vt:lpstr>
      <vt:lpstr>At DOR, it is our fundamental belief that individuals with disabilities can be fully integrated and highly productive community members, employees and colleagues. </vt:lpstr>
      <vt:lpstr>ELIGIBILITY  To be eligible for services, an individual must:  Have a physical or mental impairment </vt:lpstr>
      <vt:lpstr>Program participants are expected to be available, responsible, active and dedicated contributors to their own success. </vt:lpstr>
      <vt:lpstr>Be Employed  </vt:lpstr>
      <vt:lpstr>CUSTOMIZED SERVICE DELIVERY We tailor our services to each person individually to  ensure a greater chance for success. </vt:lpstr>
      <vt:lpstr>Benefits Planning Career assessment and counseling Job search and interview skills Independent living skills Career education and training Assistive technology</vt:lpstr>
      <vt:lpstr>HIRING PEOPLE WITH DISABILITIES Businesses can benefit from programs that encourage the recruitment and hiring of people with disabilities.  Employees with disabilities bring unique experiences.  Several incentives are available, including tax incentives.</vt:lpstr>
      <vt:lpstr>By hiring people with disabilities, employers are the key to DOR’s mission.  DOR provides education and information to businesses, and can help with integration when needed.  We believe in the talent and potential of individuals with disabilities. </vt:lpstr>
      <vt:lpstr>For more information please contact:   California Department of Rehabilitation </vt:lpstr>
    </vt:vector>
  </TitlesOfParts>
  <Company>Department of Rehabilitation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Independence, and Equality</dc:title>
  <dc:creator>Slagerman, Keith@DOR</dc:creator>
  <cp:lastModifiedBy>Kemic, Cassandra@DOR</cp:lastModifiedBy>
  <cp:revision>39</cp:revision>
  <dcterms:created xsi:type="dcterms:W3CDTF">2016-02-24T16:59:39Z</dcterms:created>
  <dcterms:modified xsi:type="dcterms:W3CDTF">2019-09-24T15:47:28Z</dcterms:modified>
</cp:coreProperties>
</file>